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70" r:id="rId5"/>
    <p:sldId id="271" r:id="rId6"/>
    <p:sldId id="268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5681"/>
    <a:srgbClr val="72A1FF"/>
    <a:srgbClr val="949599"/>
    <a:srgbClr val="646466"/>
    <a:srgbClr val="000000"/>
    <a:srgbClr val="E1E1E3"/>
    <a:srgbClr val="9AE73D"/>
    <a:srgbClr val="702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23" autoAdjust="0"/>
    <p:restoredTop sz="94629" autoAdjust="0"/>
  </p:normalViewPr>
  <p:slideViewPr>
    <p:cSldViewPr>
      <p:cViewPr>
        <p:scale>
          <a:sx n="90" d="100"/>
          <a:sy n="90" d="100"/>
        </p:scale>
        <p:origin x="-192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65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632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501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52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5843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472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479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834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5014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227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477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70594-C552-4374-AD83-923BA7AF334B}" type="datetimeFigureOut">
              <a:rPr lang="es-ES" smtClean="0"/>
              <a:t>08/09/13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94AAB-610B-4725-BC96-783D417AD4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425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slide" Target="slide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slide" Target="slide2.xml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slide" Target="slide2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slide" Target="slide2.xml"/><Relationship Id="rId5" Type="http://schemas.openxmlformats.org/officeDocument/2006/relationships/image" Target="../media/image10.jp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slide" Target="slide2.xml"/><Relationship Id="rId5" Type="http://schemas.openxmlformats.org/officeDocument/2006/relationships/image" Target="../media/image12.JP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7504" y="6309320"/>
            <a:ext cx="864096" cy="360040"/>
          </a:xfrm>
        </p:spPr>
        <p:txBody>
          <a:bodyPr>
            <a:noAutofit/>
          </a:bodyPr>
          <a:lstStyle/>
          <a:p>
            <a:r>
              <a:rPr lang="es-ES" sz="1000" dirty="0" smtClean="0">
                <a:solidFill>
                  <a:srgbClr val="949599"/>
                </a:solidFill>
              </a:rPr>
              <a:t>©</a:t>
            </a:r>
            <a:r>
              <a:rPr lang="es-HN" sz="1200" b="1" dirty="0" smtClean="0">
                <a:solidFill>
                  <a:srgbClr val="949599"/>
                </a:solidFill>
              </a:rPr>
              <a:t>ICube</a:t>
            </a:r>
            <a:endParaRPr lang="es-ES" sz="900" dirty="0">
              <a:solidFill>
                <a:srgbClr val="949599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064896" cy="1080120"/>
          </a:xfrm>
        </p:spPr>
        <p:txBody>
          <a:bodyPr>
            <a:noAutofit/>
          </a:bodyPr>
          <a:lstStyle/>
          <a:p>
            <a:pPr algn="l"/>
            <a:r>
              <a:rPr lang="es-HN" b="1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PhD</a:t>
            </a:r>
            <a:r>
              <a:rPr lang="es-HN" b="1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HN" b="1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subject: Active structures for new architectures in MR compatible robotics</a:t>
            </a:r>
            <a:endParaRPr lang="es-ES" b="1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691680" y="3853497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Supervisor: Pierre RENAUD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Started in October, 2012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ICube</a:t>
            </a:r>
            <a:r>
              <a:rPr lang="en-US" b="1" dirty="0" smtClean="0">
                <a:solidFill>
                  <a:schemeClr val="bg1"/>
                </a:solidFill>
              </a:rPr>
              <a:t>, AVR Team, Strasbourg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027" name="Picture 3" descr="G:\ordi-siemens\ICube\docs\administratif\01_ICube_LOGO\01_ICube_LOGO\icube-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93" y="122375"/>
            <a:ext cx="2432107" cy="89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1619672" y="1556792"/>
            <a:ext cx="34563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sz="2400" b="1" dirty="0" smtClean="0">
                <a:solidFill>
                  <a:srgbClr val="72A1FF"/>
                </a:solidFill>
              </a:rPr>
              <a:t>Arnaud </a:t>
            </a:r>
            <a:r>
              <a:rPr lang="es-HN" b="1" dirty="0" smtClean="0">
                <a:solidFill>
                  <a:srgbClr val="72A1FF"/>
                </a:solidFill>
              </a:rPr>
              <a:t>BRUYAS</a:t>
            </a:r>
            <a:endParaRPr lang="es-ES" sz="2400" dirty="0">
              <a:solidFill>
                <a:srgbClr val="72A1FF"/>
              </a:solidFill>
            </a:endParaRPr>
          </a:p>
        </p:txBody>
      </p:sp>
      <p:pic>
        <p:nvPicPr>
          <p:cNvPr id="34" name="Image 8" descr="Logo INSA.ep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0" y="6353770"/>
            <a:ext cx="6604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Image 9" descr="engeesNsansombre.ep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6322020"/>
            <a:ext cx="51435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1863" y="6347420"/>
            <a:ext cx="3619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4786" y="6322020"/>
            <a:ext cx="903314" cy="45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1259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652" y="6003283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2920" y="116632"/>
            <a:ext cx="7845323" cy="86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760"/>
              </a:lnSpc>
              <a:spcBef>
                <a:spcPts val="0"/>
              </a:spcBef>
            </a:pPr>
            <a:r>
              <a:rPr lang="es-HN" sz="4930" b="1" dirty="0" smtClean="0">
                <a:solidFill>
                  <a:srgbClr val="646466"/>
                </a:solidFill>
              </a:rPr>
              <a:t>Medical context</a:t>
            </a:r>
            <a:endParaRPr lang="es-HN" sz="5400" b="1" dirty="0">
              <a:solidFill>
                <a:srgbClr val="646466"/>
              </a:solidFill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4618071" y="2276872"/>
            <a:ext cx="6887" cy="3017856"/>
            <a:chOff x="4276603" y="1491264"/>
            <a:chExt cx="319" cy="3377896"/>
          </a:xfrm>
        </p:grpSpPr>
        <p:cxnSp>
          <p:nvCxnSpPr>
            <p:cNvPr id="10" name="9 Conector recto"/>
            <p:cNvCxnSpPr/>
            <p:nvPr/>
          </p:nvCxnSpPr>
          <p:spPr>
            <a:xfrm>
              <a:off x="4276603" y="1491264"/>
              <a:ext cx="0" cy="33778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4276922" y="1491264"/>
              <a:ext cx="0" cy="3377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" name="1 Título"/>
          <p:cNvSpPr txBox="1">
            <a:spLocks/>
          </p:cNvSpPr>
          <p:nvPr/>
        </p:nvSpPr>
        <p:spPr>
          <a:xfrm>
            <a:off x="2455650" y="6237312"/>
            <a:ext cx="4204582" cy="47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Arnaud BRUYAS- September, 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9th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100" i="1" dirty="0" smtClean="0">
                <a:solidFill>
                  <a:srgbClr val="72A1FF"/>
                </a:solidFill>
              </a:rPr>
              <a:t>Surgical Robotics Summer School, Montpellier</a:t>
            </a:r>
            <a:endParaRPr lang="en-US" sz="1100" i="1" dirty="0">
              <a:solidFill>
                <a:srgbClr val="72A1FF"/>
              </a:solidFill>
            </a:endParaRPr>
          </a:p>
        </p:txBody>
      </p:sp>
      <p:pic>
        <p:nvPicPr>
          <p:cNvPr id="4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08080">
                  <a:alpha val="39608"/>
                </a:srgbClr>
              </a:clrFrom>
              <a:clrTo>
                <a:srgbClr val="80808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83882" y="6021288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21" name="46 Recortar rectángulo de esquina del mismo lado"/>
          <p:cNvSpPr/>
          <p:nvPr/>
        </p:nvSpPr>
        <p:spPr>
          <a:xfrm>
            <a:off x="8316416" y="-812"/>
            <a:ext cx="432048" cy="432048"/>
          </a:xfrm>
          <a:prstGeom prst="snip2SameRect">
            <a:avLst/>
          </a:prstGeom>
          <a:gradFill>
            <a:gsLst>
              <a:gs pos="0">
                <a:srgbClr val="949599"/>
              </a:gs>
              <a:gs pos="80000">
                <a:srgbClr val="646466"/>
              </a:gs>
              <a:gs pos="100000">
                <a:srgbClr val="949599"/>
              </a:gs>
            </a:gsLst>
          </a:gradFill>
          <a:ln>
            <a:solidFill>
              <a:srgbClr val="949599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36000" tIns="46800" rIns="36000" rtlCol="0" anchor="ctr"/>
          <a:lstStyle/>
          <a:p>
            <a:pPr algn="ctr"/>
            <a:r>
              <a:rPr lang="es-ES" b="1" dirty="0" smtClean="0"/>
              <a:t>1</a:t>
            </a:r>
            <a:endParaRPr lang="es-ES" b="1" dirty="0"/>
          </a:p>
        </p:txBody>
      </p:sp>
      <p:sp>
        <p:nvSpPr>
          <p:cNvPr id="12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179512" y="1124744"/>
            <a:ext cx="849694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sz="2400" b="1" dirty="0" smtClean="0">
                <a:solidFill>
                  <a:srgbClr val="72A1FF"/>
                </a:solidFill>
              </a:rPr>
              <a:t>Interventional MRI: perform surgery procedures inside the MRI</a:t>
            </a:r>
            <a:endParaRPr lang="es-ES" sz="2400" dirty="0">
              <a:solidFill>
                <a:srgbClr val="72A1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2060848"/>
            <a:ext cx="453650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Advantages:</a:t>
            </a:r>
          </a:p>
          <a:p>
            <a:r>
              <a:rPr lang="en-GB" dirty="0"/>
              <a:t> </a:t>
            </a:r>
            <a:r>
              <a:rPr lang="en-GB" dirty="0" smtClean="0"/>
              <a:t>    - </a:t>
            </a:r>
            <a:r>
              <a:rPr lang="en-GB" dirty="0" smtClean="0"/>
              <a:t>No </a:t>
            </a:r>
            <a:r>
              <a:rPr lang="en-GB" dirty="0" smtClean="0"/>
              <a:t>ionizing radiations for the physician</a:t>
            </a:r>
          </a:p>
          <a:p>
            <a:r>
              <a:rPr lang="en-GB" dirty="0"/>
              <a:t> </a:t>
            </a:r>
            <a:r>
              <a:rPr lang="en-GB" dirty="0" smtClean="0"/>
              <a:t>    - </a:t>
            </a:r>
            <a:r>
              <a:rPr lang="en-GB" dirty="0" smtClean="0"/>
              <a:t>High </a:t>
            </a:r>
            <a:r>
              <a:rPr lang="en-GB" dirty="0" smtClean="0"/>
              <a:t>level of contrast in the images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Drawbacks:</a:t>
            </a:r>
          </a:p>
          <a:p>
            <a:r>
              <a:rPr lang="en-GB" dirty="0"/>
              <a:t> </a:t>
            </a:r>
            <a:r>
              <a:rPr lang="en-GB" dirty="0" smtClean="0"/>
              <a:t>    -</a:t>
            </a:r>
            <a:r>
              <a:rPr lang="en-GB" dirty="0" smtClean="0"/>
              <a:t> </a:t>
            </a:r>
            <a:r>
              <a:rPr lang="en-GB" dirty="0" smtClean="0"/>
              <a:t>Limited access to the patient</a:t>
            </a:r>
          </a:p>
          <a:p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dirty="0" smtClean="0"/>
              <a:t>- </a:t>
            </a:r>
            <a:r>
              <a:rPr lang="en-GB" dirty="0" smtClean="0"/>
              <a:t>Accuracy remains limited</a:t>
            </a:r>
          </a:p>
          <a:p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dirty="0" smtClean="0"/>
              <a:t>- </a:t>
            </a:r>
            <a:r>
              <a:rPr lang="en-GB" dirty="0" smtClean="0"/>
              <a:t>High level of expertise is required</a:t>
            </a:r>
          </a:p>
          <a:p>
            <a:endParaRPr lang="en-GB" dirty="0"/>
          </a:p>
        </p:txBody>
      </p:sp>
      <p:pic>
        <p:nvPicPr>
          <p:cNvPr id="3" name="Picture 2" descr="IRM_radiologu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60240"/>
            <a:ext cx="4187958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435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652" y="6003283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2920" y="188640"/>
            <a:ext cx="7845323" cy="86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760"/>
              </a:lnSpc>
              <a:spcBef>
                <a:spcPts val="0"/>
              </a:spcBef>
            </a:pPr>
            <a:r>
              <a:rPr lang="en-GB" sz="4930" b="1" dirty="0" smtClean="0">
                <a:solidFill>
                  <a:srgbClr val="646466"/>
                </a:solidFill>
              </a:rPr>
              <a:t>Robotic challenges</a:t>
            </a:r>
            <a:endParaRPr lang="en-GB" sz="5400" b="1" dirty="0">
              <a:solidFill>
                <a:srgbClr val="646466"/>
              </a:solidFill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4618071" y="2276872"/>
            <a:ext cx="6887" cy="3017856"/>
            <a:chOff x="4276603" y="1491264"/>
            <a:chExt cx="319" cy="3377896"/>
          </a:xfrm>
        </p:grpSpPr>
        <p:cxnSp>
          <p:nvCxnSpPr>
            <p:cNvPr id="10" name="9 Conector recto"/>
            <p:cNvCxnSpPr/>
            <p:nvPr/>
          </p:nvCxnSpPr>
          <p:spPr>
            <a:xfrm>
              <a:off x="4276603" y="1491264"/>
              <a:ext cx="0" cy="33778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4276922" y="1491264"/>
              <a:ext cx="0" cy="3377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08080">
                  <a:alpha val="39608"/>
                </a:srgbClr>
              </a:clrFrom>
              <a:clrTo>
                <a:srgbClr val="80808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83882" y="6021288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21" name="46 Recortar rectángulo de esquina del mismo lado"/>
          <p:cNvSpPr/>
          <p:nvPr/>
        </p:nvSpPr>
        <p:spPr>
          <a:xfrm>
            <a:off x="8316416" y="-812"/>
            <a:ext cx="432048" cy="432048"/>
          </a:xfrm>
          <a:prstGeom prst="snip2SameRect">
            <a:avLst/>
          </a:prstGeom>
          <a:gradFill>
            <a:gsLst>
              <a:gs pos="0">
                <a:srgbClr val="949599"/>
              </a:gs>
              <a:gs pos="80000">
                <a:srgbClr val="646466"/>
              </a:gs>
              <a:gs pos="100000">
                <a:srgbClr val="949599"/>
              </a:gs>
            </a:gsLst>
          </a:gradFill>
          <a:ln>
            <a:solidFill>
              <a:srgbClr val="949599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36000" tIns="46800" rIns="36000" rtlCol="0" anchor="ctr"/>
          <a:lstStyle/>
          <a:p>
            <a:pPr algn="ctr"/>
            <a:r>
              <a:rPr lang="en-GB" b="1" smtClean="0"/>
              <a:t>2</a:t>
            </a:r>
            <a:endParaRPr lang="en-GB" b="1"/>
          </a:p>
        </p:txBody>
      </p:sp>
      <p:sp>
        <p:nvSpPr>
          <p:cNvPr id="12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539552" y="1052736"/>
            <a:ext cx="8208912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000" b="1" dirty="0" smtClean="0">
                <a:solidFill>
                  <a:srgbClr val="72A1FF"/>
                </a:solidFill>
              </a:rPr>
              <a:t>Goal: Assisting </a:t>
            </a:r>
            <a:r>
              <a:rPr lang="en-GB" sz="4000" b="1" dirty="0" smtClean="0">
                <a:solidFill>
                  <a:srgbClr val="72A1FF"/>
                </a:solidFill>
              </a:rPr>
              <a:t>the surgeon during the procedure</a:t>
            </a:r>
          </a:p>
          <a:p>
            <a:pPr algn="l"/>
            <a:r>
              <a:rPr lang="en-GB" sz="2400" b="1" dirty="0" smtClean="0">
                <a:solidFill>
                  <a:srgbClr val="72A1FF"/>
                </a:solidFill>
              </a:rPr>
              <a:t>   </a:t>
            </a:r>
            <a:r>
              <a:rPr lang="en-GB" sz="2900" b="1" dirty="0" smtClean="0">
                <a:solidFill>
                  <a:srgbClr val="72A1FF"/>
                </a:solidFill>
              </a:rPr>
              <a:t>-&gt; Example of the needle orientation and insertion</a:t>
            </a:r>
            <a:endParaRPr lang="en-GB" sz="2900" dirty="0">
              <a:solidFill>
                <a:srgbClr val="72A1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220486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Challenges in the design of a robotic system for interventional MRI: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300192" y="2852936"/>
            <a:ext cx="2592288" cy="1368152"/>
            <a:chOff x="2987824" y="2708920"/>
            <a:chExt cx="2592288" cy="1368152"/>
          </a:xfrm>
        </p:grpSpPr>
        <p:sp>
          <p:nvSpPr>
            <p:cNvPr id="5" name="TextBox 4"/>
            <p:cNvSpPr txBox="1"/>
            <p:nvPr/>
          </p:nvSpPr>
          <p:spPr>
            <a:xfrm>
              <a:off x="3203848" y="2780928"/>
              <a:ext cx="21602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Compactness</a:t>
              </a:r>
              <a:r>
                <a:rPr lang="en-GB" dirty="0" smtClean="0"/>
                <a:t>: in order to be inside the MRI with the patient</a:t>
              </a:r>
              <a:endParaRPr lang="en-GB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987824" y="2708920"/>
              <a:ext cx="2592288" cy="136815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1520" y="2852936"/>
            <a:ext cx="2664296" cy="1296144"/>
            <a:chOff x="251520" y="3068960"/>
            <a:chExt cx="2664296" cy="1296144"/>
          </a:xfrm>
        </p:grpSpPr>
        <p:sp>
          <p:nvSpPr>
            <p:cNvPr id="3" name="TextBox 2"/>
            <p:cNvSpPr txBox="1"/>
            <p:nvPr/>
          </p:nvSpPr>
          <p:spPr>
            <a:xfrm>
              <a:off x="395536" y="3284984"/>
              <a:ext cx="23042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Compatibility</a:t>
              </a:r>
              <a:r>
                <a:rPr lang="en-GB" dirty="0" smtClean="0"/>
                <a:t> of the device: No artefact in the image</a:t>
              </a:r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251520" y="3068960"/>
              <a:ext cx="2664296" cy="129614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699792" y="4005064"/>
            <a:ext cx="3744416" cy="1728192"/>
            <a:chOff x="5508104" y="3212976"/>
            <a:chExt cx="3744416" cy="1728192"/>
          </a:xfrm>
        </p:grpSpPr>
        <p:sp>
          <p:nvSpPr>
            <p:cNvPr id="6" name="TextBox 5"/>
            <p:cNvSpPr txBox="1"/>
            <p:nvPr/>
          </p:nvSpPr>
          <p:spPr>
            <a:xfrm>
              <a:off x="5580112" y="3284984"/>
              <a:ext cx="35638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Versatility</a:t>
              </a:r>
              <a:r>
                <a:rPr lang="en-GB" dirty="0" smtClean="0"/>
                <a:t>: </a:t>
              </a:r>
            </a:p>
            <a:p>
              <a:pPr algn="ctr"/>
              <a:r>
                <a:rPr lang="en-GB" dirty="0" smtClean="0"/>
                <a:t>- Compliance during the </a:t>
              </a:r>
              <a:r>
                <a:rPr lang="en-GB" dirty="0" smtClean="0"/>
                <a:t>choice of the orientation</a:t>
              </a:r>
              <a:endParaRPr lang="en-GB" dirty="0" smtClean="0"/>
            </a:p>
            <a:p>
              <a:pPr algn="ctr"/>
              <a:r>
                <a:rPr lang="en-GB" dirty="0" smtClean="0"/>
                <a:t>- Stiff when the surgeon is using the device as a guide</a:t>
              </a:r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5508104" y="3212976"/>
              <a:ext cx="3744416" cy="172819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</p:grpSp>
      <p:sp>
        <p:nvSpPr>
          <p:cNvPr id="22" name="1 Título"/>
          <p:cNvSpPr txBox="1">
            <a:spLocks/>
          </p:cNvSpPr>
          <p:nvPr/>
        </p:nvSpPr>
        <p:spPr>
          <a:xfrm>
            <a:off x="2455650" y="6237312"/>
            <a:ext cx="4204582" cy="47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Arnaud BRUYAS- September, 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9th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100" i="1" dirty="0" smtClean="0">
                <a:solidFill>
                  <a:srgbClr val="72A1FF"/>
                </a:solidFill>
              </a:rPr>
              <a:t>Surgical Robotics Summer School, Montpellier</a:t>
            </a:r>
            <a:endParaRPr lang="en-US" sz="1100" i="1" dirty="0">
              <a:solidFill>
                <a:srgbClr val="72A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3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652" y="6003283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2920" y="117035"/>
            <a:ext cx="7845323" cy="86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760"/>
              </a:lnSpc>
              <a:spcBef>
                <a:spcPts val="0"/>
              </a:spcBef>
            </a:pPr>
            <a:r>
              <a:rPr lang="en-GB" sz="4930" b="1" dirty="0" smtClean="0">
                <a:solidFill>
                  <a:srgbClr val="646466"/>
                </a:solidFill>
              </a:rPr>
              <a:t>Proposed </a:t>
            </a:r>
            <a:r>
              <a:rPr lang="en-GB" sz="4930" b="1" dirty="0" smtClean="0">
                <a:solidFill>
                  <a:srgbClr val="646466"/>
                </a:solidFill>
              </a:rPr>
              <a:t>solutions</a:t>
            </a:r>
            <a:endParaRPr lang="en-GB" sz="5400" b="1" dirty="0">
              <a:solidFill>
                <a:srgbClr val="646466"/>
              </a:solidFill>
            </a:endParaRPr>
          </a:p>
        </p:txBody>
      </p:sp>
      <p:pic>
        <p:nvPicPr>
          <p:cNvPr id="4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08080">
                  <a:alpha val="39608"/>
                </a:srgbClr>
              </a:clrFrom>
              <a:clrTo>
                <a:srgbClr val="80808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83882" y="6021288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21" name="46 Recortar rectángulo de esquina del mismo lado"/>
          <p:cNvSpPr/>
          <p:nvPr/>
        </p:nvSpPr>
        <p:spPr>
          <a:xfrm>
            <a:off x="8316416" y="-812"/>
            <a:ext cx="432048" cy="432048"/>
          </a:xfrm>
          <a:prstGeom prst="snip2SameRect">
            <a:avLst/>
          </a:prstGeom>
          <a:gradFill>
            <a:gsLst>
              <a:gs pos="0">
                <a:srgbClr val="949599"/>
              </a:gs>
              <a:gs pos="80000">
                <a:srgbClr val="646466"/>
              </a:gs>
              <a:gs pos="100000">
                <a:srgbClr val="949599"/>
              </a:gs>
            </a:gsLst>
          </a:gradFill>
          <a:ln>
            <a:solidFill>
              <a:srgbClr val="949599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36000" tIns="46800" rIns="36000" rtlCol="0" anchor="ctr"/>
          <a:lstStyle/>
          <a:p>
            <a:pPr algn="ctr"/>
            <a:r>
              <a:rPr lang="en-GB" b="1" smtClean="0"/>
              <a:t>3</a:t>
            </a:r>
            <a:endParaRPr lang="en-GB" b="1"/>
          </a:p>
        </p:txBody>
      </p:sp>
      <p:sp>
        <p:nvSpPr>
          <p:cNvPr id="12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755576" y="1052736"/>
            <a:ext cx="302433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 smtClean="0">
                <a:solidFill>
                  <a:srgbClr val="72A1FF"/>
                </a:solidFill>
              </a:rPr>
              <a:t>-&gt; Rapid </a:t>
            </a:r>
            <a:r>
              <a:rPr lang="en-GB" sz="2400" b="1" dirty="0" smtClean="0">
                <a:solidFill>
                  <a:srgbClr val="72A1FF"/>
                </a:solidFill>
              </a:rPr>
              <a:t>manufacturing</a:t>
            </a:r>
            <a:endParaRPr lang="en-GB" sz="2400" dirty="0">
              <a:solidFill>
                <a:srgbClr val="72A1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84482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Dedicated</a:t>
            </a:r>
            <a:r>
              <a:rPr lang="en-GB" dirty="0" smtClean="0"/>
              <a:t> and monolithic device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6369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Plastic</a:t>
            </a:r>
            <a:r>
              <a:rPr lang="en-GB" dirty="0" smtClean="0"/>
              <a:t> material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1868631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Versatility</a:t>
            </a:r>
            <a:r>
              <a:rPr lang="en-GB" dirty="0" smtClean="0"/>
              <a:t>: One geometry with an active structure</a:t>
            </a:r>
          </a:p>
          <a:p>
            <a:r>
              <a:rPr lang="en-GB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 smtClean="0"/>
              <a:t> Possibility to block the mechanism and modify its stiffness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2849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Multi-material </a:t>
            </a:r>
            <a:r>
              <a:rPr lang="en-GB" dirty="0" smtClean="0"/>
              <a:t>printing</a:t>
            </a:r>
            <a:endParaRPr lang="en-GB" dirty="0"/>
          </a:p>
        </p:txBody>
      </p:sp>
      <p:sp>
        <p:nvSpPr>
          <p:cNvPr id="15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5436096" y="1052736"/>
            <a:ext cx="259228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b="1" dirty="0" smtClean="0">
                <a:solidFill>
                  <a:srgbClr val="72A1FF"/>
                </a:solidFill>
              </a:rPr>
              <a:t>-&gt; Active </a:t>
            </a:r>
            <a:r>
              <a:rPr lang="en-GB" sz="2200" b="1" dirty="0" smtClean="0">
                <a:solidFill>
                  <a:srgbClr val="72A1FF"/>
                </a:solidFill>
              </a:rPr>
              <a:t>structure</a:t>
            </a:r>
            <a:endParaRPr lang="en-GB" sz="2200" dirty="0">
              <a:solidFill>
                <a:srgbClr val="72A1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6" y="19168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Compact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915816" y="26369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Compatible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15816" y="3236783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compromise between stiffness and amplitude of the </a:t>
            </a:r>
            <a:r>
              <a:rPr lang="en-GB" dirty="0" err="1" smtClean="0"/>
              <a:t>mobilities</a:t>
            </a:r>
            <a:endParaRPr lang="en-GB" dirty="0"/>
          </a:p>
        </p:txBody>
      </p:sp>
      <p:pic>
        <p:nvPicPr>
          <p:cNvPr id="4" name="Picture 3" descr="connex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9" y="4126422"/>
            <a:ext cx="2411759" cy="1606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323528" y="1844824"/>
            <a:ext cx="2160240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323528" y="2564904"/>
            <a:ext cx="2160240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323528" y="3284984"/>
            <a:ext cx="2160240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2915816" y="1844824"/>
            <a:ext cx="1656184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2915816" y="2564904"/>
            <a:ext cx="1656184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2915816" y="3284984"/>
            <a:ext cx="2304256" cy="1152128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508104" y="3284984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Smart materials </a:t>
            </a:r>
            <a:r>
              <a:rPr lang="en-GB" dirty="0" smtClean="0"/>
              <a:t>for the transition (SMA, SMP):</a:t>
            </a:r>
          </a:p>
          <a:p>
            <a:r>
              <a:rPr lang="en-GB" dirty="0" smtClean="0"/>
              <a:t>     - MR compatible</a:t>
            </a:r>
          </a:p>
          <a:p>
            <a:r>
              <a:rPr lang="en-GB" dirty="0"/>
              <a:t> </a:t>
            </a:r>
            <a:r>
              <a:rPr lang="en-GB" dirty="0" smtClean="0"/>
              <a:t>    - Compatible with polymers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2555776" y="1988840"/>
            <a:ext cx="288032" cy="288032"/>
          </a:xfrm>
          <a:prstGeom prst="rightArrow">
            <a:avLst/>
          </a:prstGeom>
          <a:solidFill>
            <a:schemeClr val="accent1"/>
          </a:solidFill>
          <a:ln>
            <a:solidFill>
              <a:srgbClr val="646466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Right Arrow 27"/>
          <p:cNvSpPr/>
          <p:nvPr/>
        </p:nvSpPr>
        <p:spPr>
          <a:xfrm>
            <a:off x="2555776" y="2708920"/>
            <a:ext cx="288032" cy="288032"/>
          </a:xfrm>
          <a:prstGeom prst="rightArrow">
            <a:avLst/>
          </a:prstGeom>
          <a:solidFill>
            <a:schemeClr val="accent1"/>
          </a:solidFill>
          <a:ln>
            <a:solidFill>
              <a:srgbClr val="646466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9" name="Right Arrow 28"/>
          <p:cNvSpPr/>
          <p:nvPr/>
        </p:nvSpPr>
        <p:spPr>
          <a:xfrm>
            <a:off x="2555776" y="3429000"/>
            <a:ext cx="288032" cy="288032"/>
          </a:xfrm>
          <a:prstGeom prst="rightArrow">
            <a:avLst/>
          </a:prstGeom>
          <a:solidFill>
            <a:schemeClr val="accent1"/>
          </a:solidFill>
          <a:ln>
            <a:solidFill>
              <a:srgbClr val="646466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5785519"/>
            <a:ext cx="3302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RP system supported by </a:t>
            </a:r>
            <a:r>
              <a:rPr lang="en-US" sz="1400" dirty="0" err="1" smtClean="0"/>
              <a:t>Equipex</a:t>
            </a:r>
            <a:r>
              <a:rPr lang="en-US" sz="1400" dirty="0" smtClean="0"/>
              <a:t> ROBOTEX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110" y="5661248"/>
            <a:ext cx="495818" cy="498032"/>
          </a:xfrm>
          <a:prstGeom prst="rect">
            <a:avLst/>
          </a:prstGeom>
        </p:spPr>
      </p:pic>
      <p:sp>
        <p:nvSpPr>
          <p:cNvPr id="30" name="1 Título"/>
          <p:cNvSpPr txBox="1">
            <a:spLocks/>
          </p:cNvSpPr>
          <p:nvPr/>
        </p:nvSpPr>
        <p:spPr>
          <a:xfrm>
            <a:off x="2455650" y="6237312"/>
            <a:ext cx="4204582" cy="47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Arnaud BRUYAS- September, 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9th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100" i="1" dirty="0" smtClean="0">
                <a:solidFill>
                  <a:srgbClr val="72A1FF"/>
                </a:solidFill>
              </a:rPr>
              <a:t>Surgical Robotics Summer School, Montpellier</a:t>
            </a:r>
            <a:endParaRPr lang="en-US" sz="1100" i="1" dirty="0">
              <a:solidFill>
                <a:srgbClr val="72A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4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652" y="6003283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2920" y="189043"/>
            <a:ext cx="7845323" cy="86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760"/>
              </a:lnSpc>
              <a:spcBef>
                <a:spcPts val="0"/>
              </a:spcBef>
            </a:pPr>
            <a:r>
              <a:rPr lang="en-GB" sz="4930" b="1" dirty="0" smtClean="0">
                <a:solidFill>
                  <a:srgbClr val="646466"/>
                </a:solidFill>
              </a:rPr>
              <a:t>Approach considered</a:t>
            </a:r>
            <a:endParaRPr lang="en-GB" sz="5400" b="1" dirty="0">
              <a:solidFill>
                <a:srgbClr val="646466"/>
              </a:solidFill>
            </a:endParaRPr>
          </a:p>
        </p:txBody>
      </p:sp>
      <p:pic>
        <p:nvPicPr>
          <p:cNvPr id="4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08080">
                  <a:alpha val="39608"/>
                </a:srgbClr>
              </a:clrFrom>
              <a:clrTo>
                <a:srgbClr val="80808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83882" y="6021288"/>
            <a:ext cx="762588" cy="982585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tx2">
                <a:alpha val="0"/>
              </a:schemeClr>
            </a:outerShdw>
          </a:effectLst>
          <a:extLst/>
        </p:spPr>
      </p:pic>
      <p:sp>
        <p:nvSpPr>
          <p:cNvPr id="21" name="46 Recortar rectángulo de esquina del mismo lado"/>
          <p:cNvSpPr/>
          <p:nvPr/>
        </p:nvSpPr>
        <p:spPr>
          <a:xfrm>
            <a:off x="8316416" y="-812"/>
            <a:ext cx="432048" cy="432048"/>
          </a:xfrm>
          <a:prstGeom prst="snip2SameRect">
            <a:avLst/>
          </a:prstGeom>
          <a:gradFill>
            <a:gsLst>
              <a:gs pos="0">
                <a:srgbClr val="949599"/>
              </a:gs>
              <a:gs pos="80000">
                <a:srgbClr val="646466"/>
              </a:gs>
              <a:gs pos="100000">
                <a:srgbClr val="949599"/>
              </a:gs>
            </a:gsLst>
          </a:gradFill>
          <a:ln>
            <a:solidFill>
              <a:srgbClr val="949599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36000" tIns="46800" rIns="36000" rtlCol="0" anchor="ctr"/>
          <a:lstStyle/>
          <a:p>
            <a:pPr algn="ctr"/>
            <a:r>
              <a:rPr lang="en-GB" b="1" dirty="0"/>
              <a:t>4</a:t>
            </a:r>
          </a:p>
        </p:txBody>
      </p:sp>
      <p:sp>
        <p:nvSpPr>
          <p:cNvPr id="12" name="2 Subtítulo">
            <a:hlinkClick r:id="rId4" action="ppaction://hlinksldjump"/>
          </p:cNvPr>
          <p:cNvSpPr txBox="1">
            <a:spLocks/>
          </p:cNvSpPr>
          <p:nvPr/>
        </p:nvSpPr>
        <p:spPr>
          <a:xfrm>
            <a:off x="755576" y="1052736"/>
            <a:ext cx="633670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 smtClean="0">
                <a:solidFill>
                  <a:srgbClr val="72A1FF"/>
                </a:solidFill>
              </a:rPr>
              <a:t>Several levels to consider in the design process: </a:t>
            </a:r>
            <a:endParaRPr lang="en-GB" sz="2400" dirty="0">
              <a:solidFill>
                <a:srgbClr val="72A1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772816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Material</a:t>
            </a:r>
            <a:r>
              <a:rPr lang="en-GB" dirty="0" smtClean="0"/>
              <a:t>: modularity in the choice of materials due to the manufacturing process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335699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Joint</a:t>
            </a:r>
            <a:r>
              <a:rPr lang="en-GB" dirty="0" smtClean="0"/>
              <a:t>: More freedom for the design of a compliant joint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494116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Mechanism</a:t>
            </a:r>
            <a:r>
              <a:rPr lang="en-GB" dirty="0" smtClean="0"/>
              <a:t>: which architecture to take advantage of RP </a:t>
            </a:r>
            <a:endParaRPr lang="en-GB" dirty="0"/>
          </a:p>
        </p:txBody>
      </p:sp>
      <p:pic>
        <p:nvPicPr>
          <p:cNvPr id="13" name="Picture 12" descr="P1040378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3" t="12442" r="8088" b="16870"/>
          <a:stretch/>
        </p:blipFill>
        <p:spPr>
          <a:xfrm rot="5400000">
            <a:off x="15886255" y="36242553"/>
            <a:ext cx="5193423" cy="5086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4" name="Picture 13" descr="P1040378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3" t="12442" r="8088" b="16870"/>
          <a:stretch/>
        </p:blipFill>
        <p:spPr>
          <a:xfrm rot="5400000">
            <a:off x="16038655" y="36394953"/>
            <a:ext cx="5193423" cy="5086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7" name="Picture 16" descr="P1040378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3" t="12442" r="8088" b="16870"/>
          <a:stretch/>
        </p:blipFill>
        <p:spPr>
          <a:xfrm rot="5400000">
            <a:off x="16191055" y="36547353"/>
            <a:ext cx="5193423" cy="50866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ounded Rectangle 17"/>
          <p:cNvSpPr/>
          <p:nvPr/>
        </p:nvSpPr>
        <p:spPr>
          <a:xfrm>
            <a:off x="755576" y="1772816"/>
            <a:ext cx="3024336" cy="1008112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899592" y="3429000"/>
            <a:ext cx="2520280" cy="86409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1115616" y="4941168"/>
            <a:ext cx="2160240" cy="936104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Up-Down Arrow 8"/>
          <p:cNvSpPr/>
          <p:nvPr/>
        </p:nvSpPr>
        <p:spPr>
          <a:xfrm>
            <a:off x="1979712" y="2924944"/>
            <a:ext cx="288032" cy="432048"/>
          </a:xfrm>
          <a:prstGeom prst="up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3" name="Up-Down Arrow 22"/>
          <p:cNvSpPr/>
          <p:nvPr/>
        </p:nvSpPr>
        <p:spPr>
          <a:xfrm>
            <a:off x="1979712" y="4437112"/>
            <a:ext cx="288032" cy="432048"/>
          </a:xfrm>
          <a:prstGeom prst="up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pic>
        <p:nvPicPr>
          <p:cNvPr id="4" name="Picture 3" descr="P104036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060848"/>
            <a:ext cx="2939819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36096" y="443711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</a:t>
            </a:r>
          </a:p>
          <a:p>
            <a:r>
              <a:rPr lang="en-GB" dirty="0" smtClean="0"/>
              <a:t>   - </a:t>
            </a:r>
            <a:r>
              <a:rPr lang="en-GB" dirty="0" smtClean="0"/>
              <a:t>Elastomeric joint for a compliant spherical joint</a:t>
            </a:r>
          </a:p>
          <a:p>
            <a:r>
              <a:rPr lang="en-GB" dirty="0" smtClean="0"/>
              <a:t>   - </a:t>
            </a:r>
            <a:r>
              <a:rPr lang="en-GB" dirty="0" smtClean="0"/>
              <a:t>40mm diameter, ±30°</a:t>
            </a:r>
            <a:endParaRPr lang="en-GB" dirty="0"/>
          </a:p>
        </p:txBody>
      </p:sp>
      <p:sp>
        <p:nvSpPr>
          <p:cNvPr id="24" name="1 Título"/>
          <p:cNvSpPr txBox="1">
            <a:spLocks/>
          </p:cNvSpPr>
          <p:nvPr/>
        </p:nvSpPr>
        <p:spPr>
          <a:xfrm>
            <a:off x="2455650" y="6237312"/>
            <a:ext cx="4204582" cy="47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Arnaud BRUYAS- September, </a:t>
            </a: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9th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100" i="1" dirty="0" smtClean="0">
                <a:solidFill>
                  <a:srgbClr val="72A1FF"/>
                </a:solidFill>
              </a:rPr>
              <a:t>Surgical Robotics Summer School, Montpellier</a:t>
            </a:r>
            <a:endParaRPr lang="en-US" sz="1100" i="1" dirty="0">
              <a:solidFill>
                <a:srgbClr val="72A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0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2736304"/>
          </a:xfrm>
        </p:spPr>
        <p:txBody>
          <a:bodyPr>
            <a:normAutofit/>
          </a:bodyPr>
          <a:lstStyle/>
          <a:p>
            <a:pPr>
              <a:lnSpc>
                <a:spcPts val="5760"/>
              </a:lnSpc>
              <a:spcBef>
                <a:spcPts val="0"/>
              </a:spcBef>
            </a:pPr>
            <a:r>
              <a:rPr lang="es-HN" b="1" dirty="0" smtClean="0">
                <a:solidFill>
                  <a:srgbClr val="646466"/>
                </a:solidFill>
              </a:rPr>
              <a:t>Thank you for your </a:t>
            </a:r>
            <a:r>
              <a:rPr lang="es-HN" b="1" dirty="0" smtClean="0">
                <a:solidFill>
                  <a:srgbClr val="646466"/>
                </a:solidFill>
              </a:rPr>
              <a:t>attention</a:t>
            </a:r>
            <a:r>
              <a:rPr lang="es-HN" b="1" dirty="0">
                <a:solidFill>
                  <a:srgbClr val="646466"/>
                </a:solidFill>
              </a:rPr>
              <a:t>,</a:t>
            </a:r>
            <a:r>
              <a:rPr lang="es-HN" b="1" dirty="0" smtClean="0">
                <a:solidFill>
                  <a:srgbClr val="646466"/>
                </a:solidFill>
              </a:rPr>
              <a:t/>
            </a:r>
            <a:br>
              <a:rPr lang="es-HN" b="1" dirty="0" smtClean="0">
                <a:solidFill>
                  <a:srgbClr val="646466"/>
                </a:solidFill>
              </a:rPr>
            </a:br>
            <a:r>
              <a:rPr lang="es-HN" b="1" dirty="0">
                <a:solidFill>
                  <a:srgbClr val="646466"/>
                </a:solidFill>
              </a:rPr>
              <a:t/>
            </a:r>
            <a:br>
              <a:rPr lang="es-HN" b="1" dirty="0">
                <a:solidFill>
                  <a:srgbClr val="646466"/>
                </a:solidFill>
              </a:rPr>
            </a:br>
            <a:r>
              <a:rPr lang="es-HN" b="1" dirty="0" smtClean="0">
                <a:solidFill>
                  <a:srgbClr val="646466"/>
                </a:solidFill>
              </a:rPr>
              <a:t>Questions?</a:t>
            </a:r>
            <a:endParaRPr lang="es-HN" b="1" dirty="0">
              <a:solidFill>
                <a:srgbClr val="6464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95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rgbClr val="949599"/>
            </a:gs>
            <a:gs pos="80000">
              <a:srgbClr val="646466"/>
            </a:gs>
            <a:gs pos="100000">
              <a:srgbClr val="949599"/>
            </a:gs>
          </a:gsLst>
        </a:gradFill>
        <a:ln>
          <a:solidFill>
            <a:srgbClr val="646466"/>
          </a:solidFill>
        </a:ln>
      </a:spPr>
      <a:bodyPr rtlCol="0" anchor="ctr"/>
      <a:lstStyle>
        <a:defPPr algn="ctr">
          <a:defRPr b="1"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355</Words>
  <Application>Microsoft Macintosh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Tema de Office</vt:lpstr>
      <vt:lpstr>©ICube</vt:lpstr>
      <vt:lpstr>PowerPoint Presentation</vt:lpstr>
      <vt:lpstr>PowerPoint Presentation</vt:lpstr>
      <vt:lpstr>PowerPoint Presentation</vt:lpstr>
      <vt:lpstr>PowerPoint Presentation</vt:lpstr>
      <vt:lpstr>Thank you for your attention, 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©MediaInteractive</dc:title>
  <dc:creator>Design</dc:creator>
  <cp:lastModifiedBy>Arnaud Bruyas</cp:lastModifiedBy>
  <cp:revision>128</cp:revision>
  <dcterms:created xsi:type="dcterms:W3CDTF">2010-06-24T19:27:56Z</dcterms:created>
  <dcterms:modified xsi:type="dcterms:W3CDTF">2013-09-08T22:08:12Z</dcterms:modified>
</cp:coreProperties>
</file>